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56" r:id="rId3"/>
    <p:sldId id="266" r:id="rId4"/>
    <p:sldId id="269" r:id="rId5"/>
    <p:sldId id="267" r:id="rId6"/>
    <p:sldId id="268" r:id="rId7"/>
    <p:sldId id="270" r:id="rId8"/>
    <p:sldId id="271" r:id="rId9"/>
    <p:sldId id="272" r:id="rId10"/>
    <p:sldId id="273" r:id="rId11"/>
    <p:sldId id="274" r:id="rId12"/>
    <p:sldId id="275" r:id="rId13"/>
    <p:sldId id="276" r:id="rId14"/>
    <p:sldId id="277" r:id="rId15"/>
    <p:sldId id="278" r:id="rId16"/>
    <p:sldId id="279" r:id="rId17"/>
    <p:sldId id="280" r:id="rId18"/>
    <p:sldId id="281" r:id="rId19"/>
    <p:sldId id="282" r:id="rId20"/>
    <p:sldId id="283" r:id="rId21"/>
    <p:sldId id="284" r:id="rId22"/>
    <p:sldId id="285"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FDB6C24-588A-4795-A5F1-0072ABA008DA}">
          <p14:sldIdLst>
            <p14:sldId id="265"/>
            <p14:sldId id="256"/>
            <p14:sldId id="266"/>
            <p14:sldId id="269"/>
            <p14:sldId id="267"/>
            <p14:sldId id="268"/>
            <p14:sldId id="270"/>
            <p14:sldId id="271"/>
            <p14:sldId id="272"/>
            <p14:sldId id="273"/>
            <p14:sldId id="274"/>
            <p14:sldId id="275"/>
            <p14:sldId id="276"/>
            <p14:sldId id="277"/>
            <p14:sldId id="278"/>
            <p14:sldId id="279"/>
            <p14:sldId id="280"/>
            <p14:sldId id="281"/>
            <p14:sldId id="282"/>
            <p14:sldId id="283"/>
            <p14:sldId id="284"/>
            <p14:sldId id="28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26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809862-17F8-4EE4-942A-2529D2BF8616}" type="datetimeFigureOut">
              <a:rPr lang="en-US" smtClean="0"/>
              <a:t>2/10/2019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3568230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809862-17F8-4EE4-942A-2529D2BF8616}" type="datetimeFigureOut">
              <a:rPr lang="en-US" smtClean="0"/>
              <a:t>2/10/2019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2921523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809862-17F8-4EE4-942A-2529D2BF8616}" type="datetimeFigureOut">
              <a:rPr lang="en-US" smtClean="0"/>
              <a:t>2/10/2019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1073016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809862-17F8-4EE4-942A-2529D2BF8616}" type="datetimeFigureOut">
              <a:rPr lang="en-US" smtClean="0"/>
              <a:t>2/10/2019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2379337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809862-17F8-4EE4-942A-2529D2BF8616}" type="datetimeFigureOut">
              <a:rPr lang="en-US" smtClean="0"/>
              <a:t>2/10/2019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4073986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809862-17F8-4EE4-942A-2529D2BF8616}" type="datetimeFigureOut">
              <a:rPr lang="en-US" smtClean="0"/>
              <a:t>2/10/2019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24898532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809862-17F8-4EE4-942A-2529D2BF8616}" type="datetimeFigureOut">
              <a:rPr lang="en-US" smtClean="0"/>
              <a:t>2/10/2019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504952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809862-17F8-4EE4-942A-2529D2BF8616}" type="datetimeFigureOut">
              <a:rPr lang="en-US" smtClean="0"/>
              <a:t>2/10/2019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2298406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809862-17F8-4EE4-942A-2529D2BF8616}" type="datetimeFigureOut">
              <a:rPr lang="en-US" smtClean="0"/>
              <a:t>2/10/2019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584311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809862-17F8-4EE4-942A-2529D2BF8616}" type="datetimeFigureOut">
              <a:rPr lang="en-US" smtClean="0"/>
              <a:t>2/10/2019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2773087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809862-17F8-4EE4-942A-2529D2BF8616}" type="datetimeFigureOut">
              <a:rPr lang="en-US" smtClean="0"/>
              <a:t>2/10/2019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3809116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809862-17F8-4EE4-942A-2529D2BF8616}" type="datetimeFigureOut">
              <a:rPr lang="en-US" smtClean="0"/>
              <a:t>2/10/2019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655C3B-A78D-433E-99EE-4D1030EEC89C}" type="slidenum">
              <a:rPr lang="en-US" smtClean="0"/>
              <a:t>‹#›</a:t>
            </a:fld>
            <a:endParaRPr lang="en-US"/>
          </a:p>
        </p:txBody>
      </p:sp>
    </p:spTree>
    <p:extLst>
      <p:ext uri="{BB962C8B-B14F-4D97-AF65-F5344CB8AC3E}">
        <p14:creationId xmlns:p14="http://schemas.microsoft.com/office/powerpoint/2010/main" val="42269485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normAutofit/>
          </a:bodyPr>
          <a:lstStyle/>
          <a:p>
            <a:r>
              <a:rPr lang="en-US" dirty="0" smtClean="0"/>
              <a:t>Centre for Research in Art of Film and Television</a:t>
            </a:r>
            <a:endParaRPr lang="en-US" dirty="0"/>
          </a:p>
        </p:txBody>
      </p:sp>
      <p:sp>
        <p:nvSpPr>
          <p:cNvPr id="3" name="Content Placeholder 2"/>
          <p:cNvSpPr>
            <a:spLocks noGrp="1"/>
          </p:cNvSpPr>
          <p:nvPr>
            <p:ph idx="1"/>
          </p:nvPr>
        </p:nvSpPr>
        <p:spPr>
          <a:xfrm>
            <a:off x="457200" y="2514600"/>
            <a:ext cx="8229600" cy="3611563"/>
          </a:xfrm>
        </p:spPr>
        <p:txBody>
          <a:bodyPr/>
          <a:lstStyle/>
          <a:p>
            <a:pPr marL="0" indent="0">
              <a:buNone/>
            </a:pPr>
            <a:r>
              <a:rPr lang="en-US" sz="2400" dirty="0" smtClean="0"/>
              <a:t>	B-11</a:t>
            </a:r>
            <a:r>
              <a:rPr lang="en-US" sz="2400" dirty="0"/>
              <a:t>, IMM BUILDING. QUTAB INSTITUTIONAL AREA, </a:t>
            </a:r>
            <a:endParaRPr lang="en-US" sz="2400" dirty="0" smtClean="0"/>
          </a:p>
          <a:p>
            <a:pPr marL="0" indent="0">
              <a:buNone/>
            </a:pPr>
            <a:r>
              <a:rPr lang="en-US" sz="2400" dirty="0" smtClean="0"/>
              <a:t>			NEW DELHI-110016</a:t>
            </a:r>
            <a:endParaRPr lang="en-US" sz="2400" dirty="0"/>
          </a:p>
          <a:p>
            <a:pPr marL="0" indent="0">
              <a:buNone/>
            </a:pPr>
            <a:endParaRPr lang="en-US" dirty="0" smtClean="0"/>
          </a:p>
          <a:p>
            <a:pPr marL="0" indent="0">
              <a:buNone/>
            </a:pPr>
            <a:r>
              <a:rPr lang="en-US" sz="2400" dirty="0" smtClean="0"/>
              <a:t>		     Tel</a:t>
            </a:r>
            <a:r>
              <a:rPr lang="en-US" sz="2400" dirty="0"/>
              <a:t>: 98 99 25 11 33 / 44 / </a:t>
            </a:r>
            <a:r>
              <a:rPr lang="en-US" sz="2400" dirty="0" smtClean="0"/>
              <a:t>55</a:t>
            </a:r>
          </a:p>
          <a:p>
            <a:pPr marL="0" indent="0">
              <a:buNone/>
            </a:pPr>
            <a:r>
              <a:rPr lang="en-US" sz="2400" b="1" dirty="0" smtClean="0"/>
              <a:t>		      www.craftfilmschool.com</a:t>
            </a:r>
            <a:endParaRPr lang="en-US" b="1" dirty="0"/>
          </a:p>
          <a:p>
            <a:endParaRPr lang="en-US" dirty="0"/>
          </a:p>
        </p:txBody>
      </p:sp>
    </p:spTree>
    <p:extLst>
      <p:ext uri="{BB962C8B-B14F-4D97-AF65-F5344CB8AC3E}">
        <p14:creationId xmlns:p14="http://schemas.microsoft.com/office/powerpoint/2010/main" val="24280032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Gate</a:t>
            </a:r>
            <a:endParaRPr lang="en-US" dirty="0"/>
          </a:p>
        </p:txBody>
      </p:sp>
      <p:sp>
        <p:nvSpPr>
          <p:cNvPr id="3" name="Content Placeholder 2"/>
          <p:cNvSpPr>
            <a:spLocks noGrp="1"/>
          </p:cNvSpPr>
          <p:nvPr>
            <p:ph idx="1"/>
          </p:nvPr>
        </p:nvSpPr>
        <p:spPr/>
        <p:txBody>
          <a:bodyPr/>
          <a:lstStyle/>
          <a:p>
            <a:pPr marL="0" indent="0">
              <a:buNone/>
            </a:pPr>
            <a:r>
              <a:rPr lang="en-US" dirty="0" smtClean="0"/>
              <a:t>A Gate Allows the Signal Above the threshold to Pass and Reject all Signal Below</a:t>
            </a:r>
          </a:p>
          <a:p>
            <a:pPr marL="0" indent="0">
              <a:buNone/>
            </a:pPr>
            <a:endParaRPr lang="en-US" dirty="0"/>
          </a:p>
        </p:txBody>
      </p:sp>
    </p:spTree>
    <p:extLst>
      <p:ext uri="{BB962C8B-B14F-4D97-AF65-F5344CB8AC3E}">
        <p14:creationId xmlns:p14="http://schemas.microsoft.com/office/powerpoint/2010/main" val="29698867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Chorus</a:t>
            </a:r>
            <a:endParaRPr lang="en-US" dirty="0"/>
          </a:p>
        </p:txBody>
      </p:sp>
      <p:sp>
        <p:nvSpPr>
          <p:cNvPr id="3" name="Content Placeholder 2"/>
          <p:cNvSpPr>
            <a:spLocks noGrp="1"/>
          </p:cNvSpPr>
          <p:nvPr>
            <p:ph idx="1"/>
          </p:nvPr>
        </p:nvSpPr>
        <p:spPr/>
        <p:txBody>
          <a:bodyPr/>
          <a:lstStyle/>
          <a:p>
            <a:pPr marL="0" indent="0">
              <a:buNone/>
            </a:pPr>
            <a:r>
              <a:rPr lang="en-US" dirty="0"/>
              <a:t>A</a:t>
            </a:r>
            <a:r>
              <a:rPr lang="en-US" dirty="0" smtClean="0"/>
              <a:t> </a:t>
            </a:r>
            <a:r>
              <a:rPr lang="en-US" dirty="0"/>
              <a:t>delayed signal is added to the original signal with a constant delay. The delay has to be short in order not to be perceived as echo, but above 5 </a:t>
            </a:r>
            <a:r>
              <a:rPr lang="en-US" dirty="0" err="1"/>
              <a:t>ms</a:t>
            </a:r>
            <a:r>
              <a:rPr lang="en-US" dirty="0"/>
              <a:t> to be audible. If the delay is too short, it will destructively interfere with the un-delayed signal and create a </a:t>
            </a:r>
            <a:r>
              <a:rPr lang="en-US" dirty="0" smtClean="0"/>
              <a:t>flanging</a:t>
            </a:r>
            <a:r>
              <a:rPr lang="en-US" dirty="0"/>
              <a:t> </a:t>
            </a:r>
            <a:r>
              <a:rPr lang="en-US" dirty="0" smtClean="0"/>
              <a:t>effect</a:t>
            </a:r>
            <a:r>
              <a:rPr lang="en-US" dirty="0"/>
              <a:t>. Often, the delayed signals will be slightly pitch shifted to more realistically convey the effect of multiple voices.</a:t>
            </a:r>
          </a:p>
        </p:txBody>
      </p:sp>
    </p:spTree>
    <p:extLst>
      <p:ext uri="{BB962C8B-B14F-4D97-AF65-F5344CB8AC3E}">
        <p14:creationId xmlns:p14="http://schemas.microsoft.com/office/powerpoint/2010/main" val="33681629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Phaser</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t>A</a:t>
            </a:r>
            <a:r>
              <a:rPr lang="en-US" dirty="0" smtClean="0"/>
              <a:t>nother </a:t>
            </a:r>
            <a:r>
              <a:rPr lang="en-US" dirty="0"/>
              <a:t>way of creating an unusual </a:t>
            </a:r>
            <a:r>
              <a:rPr lang="en-US" dirty="0" smtClean="0"/>
              <a:t>sound: </a:t>
            </a:r>
            <a:r>
              <a:rPr lang="en-US" dirty="0"/>
              <a:t>the signal is split, a portion is </a:t>
            </a:r>
            <a:r>
              <a:rPr lang="en-US" dirty="0" smtClean="0"/>
              <a:t>filtered</a:t>
            </a:r>
            <a:r>
              <a:rPr lang="en-US" dirty="0"/>
              <a:t> </a:t>
            </a:r>
            <a:r>
              <a:rPr lang="en-US" dirty="0" smtClean="0"/>
              <a:t>with </a:t>
            </a:r>
            <a:r>
              <a:rPr lang="en-US" dirty="0"/>
              <a:t>an all-pass filter to produce a phase-shift, and then the unfiltered and filtered signals are mixed. The phaser effect was originally a simpler implementation of the flanger effect since delays were difficult to implement with analog equipment. Phasers are often used to give a "synthesized" or electronic effect to natural sounds, such as human speech. </a:t>
            </a:r>
          </a:p>
        </p:txBody>
      </p:sp>
    </p:spTree>
    <p:extLst>
      <p:ext uri="{BB962C8B-B14F-4D97-AF65-F5344CB8AC3E}">
        <p14:creationId xmlns:p14="http://schemas.microsoft.com/office/powerpoint/2010/main" val="37862658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Flanger</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a:t> </a:t>
            </a:r>
            <a:r>
              <a:rPr lang="en-US" dirty="0" smtClean="0"/>
              <a:t>A delayed </a:t>
            </a:r>
            <a:r>
              <a:rPr lang="en-US" dirty="0"/>
              <a:t>signal is added to the original signal with a continuously variable delay (usually smaller than 10 </a:t>
            </a:r>
            <a:r>
              <a:rPr lang="en-US" dirty="0" err="1"/>
              <a:t>ms</a:t>
            </a:r>
            <a:r>
              <a:rPr lang="en-US" dirty="0"/>
              <a:t>). This effect is now done electronically using DSP, but originally the effect was created by playing the same recording on two synchronized tape players, and then mixing the signals together. As long as the machines were synchronized, the mix would sound more-or-less normal, but if the operator placed his finger on the flange of one of the players (hence "flanger"), that machine would slow down and its signal would fall out-of-phase with its partner, producing a phasing effect. Once the operator took his finger off, the player would speed up until its tachometer was back in phase with the master, and as this happened, the phasing effect would appear to slide up the frequency spectrum. This phasing up-and-down the register can be performed rhythmically.</a:t>
            </a:r>
          </a:p>
        </p:txBody>
      </p:sp>
    </p:spTree>
    <p:extLst>
      <p:ext uri="{BB962C8B-B14F-4D97-AF65-F5344CB8AC3E}">
        <p14:creationId xmlns:p14="http://schemas.microsoft.com/office/powerpoint/2010/main" val="42501750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Reverb</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A reverb</a:t>
            </a:r>
            <a:r>
              <a:rPr lang="en-US" dirty="0"/>
              <a:t>, is created when a sound or signal is reflected causing a large number of reflections to build up and then decay as the sound is absorbed by the surfaces of objects in the space – which could include furniture, people, and </a:t>
            </a:r>
            <a:r>
              <a:rPr lang="en-US" dirty="0" smtClean="0"/>
              <a:t>air.</a:t>
            </a:r>
            <a:r>
              <a:rPr lang="en-US" baseline="30000" dirty="0"/>
              <a:t> </a:t>
            </a:r>
            <a:r>
              <a:rPr lang="en-US" dirty="0" smtClean="0"/>
              <a:t> This </a:t>
            </a:r>
            <a:r>
              <a:rPr lang="en-US" dirty="0"/>
              <a:t>is most noticeable when the sound source stops but the reflections continue, decreasing in </a:t>
            </a:r>
            <a:r>
              <a:rPr lang="en-US" dirty="0" smtClean="0"/>
              <a:t>amplitude</a:t>
            </a:r>
          </a:p>
          <a:p>
            <a:pPr marL="0" indent="0">
              <a:buNone/>
            </a:pPr>
            <a:endParaRPr lang="en-US" dirty="0"/>
          </a:p>
          <a:p>
            <a:pPr marL="0" indent="0">
              <a:buNone/>
            </a:pPr>
            <a:r>
              <a:rPr lang="en-US" dirty="0"/>
              <a:t>Reverberation is frequency dependent: the length of the decay, or reverberation time, receives special consideration in the architectural design of spaces which need to have specific reverberation times to achieve optimum performance for their intended </a:t>
            </a:r>
            <a:r>
              <a:rPr lang="en-US" dirty="0" smtClean="0"/>
              <a:t>activity.</a:t>
            </a:r>
            <a:endParaRPr lang="en-US" dirty="0"/>
          </a:p>
        </p:txBody>
      </p:sp>
    </p:spTree>
    <p:extLst>
      <p:ext uri="{BB962C8B-B14F-4D97-AF65-F5344CB8AC3E}">
        <p14:creationId xmlns:p14="http://schemas.microsoft.com/office/powerpoint/2010/main" val="37713986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Delay</a:t>
            </a:r>
            <a:endParaRPr lang="en-US" dirty="0"/>
          </a:p>
        </p:txBody>
      </p:sp>
      <p:sp>
        <p:nvSpPr>
          <p:cNvPr id="3" name="Content Placeholder 2"/>
          <p:cNvSpPr>
            <a:spLocks noGrp="1"/>
          </p:cNvSpPr>
          <p:nvPr>
            <p:ph idx="1"/>
          </p:nvPr>
        </p:nvSpPr>
        <p:spPr/>
        <p:txBody>
          <a:bodyPr/>
          <a:lstStyle/>
          <a:p>
            <a:pPr marL="0" indent="0">
              <a:buNone/>
            </a:pPr>
            <a:r>
              <a:rPr lang="en-US" dirty="0"/>
              <a:t>Delay is an audio effect and an effects unit which records an input signal to an audio storage medium, and then plays it back after a period of </a:t>
            </a:r>
            <a:r>
              <a:rPr lang="en-US" dirty="0" smtClean="0"/>
              <a:t>time.</a:t>
            </a:r>
          </a:p>
          <a:p>
            <a:pPr marL="0" indent="0">
              <a:buNone/>
            </a:pPr>
            <a:r>
              <a:rPr lang="en-US" dirty="0"/>
              <a:t>Delay effects range from a subtle echo effect to a pronounced blending of previous sounds with new sounds.</a:t>
            </a:r>
            <a:endParaRPr lang="en-US" dirty="0" smtClean="0"/>
          </a:p>
        </p:txBody>
      </p:sp>
    </p:spTree>
    <p:extLst>
      <p:ext uri="{BB962C8B-B14F-4D97-AF65-F5344CB8AC3E}">
        <p14:creationId xmlns:p14="http://schemas.microsoft.com/office/powerpoint/2010/main" val="42242833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Echo</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Echo</a:t>
            </a:r>
            <a:r>
              <a:rPr lang="en-US" dirty="0"/>
              <a:t> is a reflection of sound that arrives at the listener with a delay after the direct sound. The delay is directly proportional to the distance of the reflecting surface from the source and the listener. Typical examples are the echo produced by the bottom of a well, by a building, or by the walls of an enclosed room and an empty room. </a:t>
            </a:r>
            <a:endParaRPr lang="en-US" dirty="0" smtClean="0"/>
          </a:p>
          <a:p>
            <a:pPr marL="0" indent="0">
              <a:buNone/>
            </a:pPr>
            <a:r>
              <a:rPr lang="en-US" dirty="0" smtClean="0"/>
              <a:t>A </a:t>
            </a:r>
            <a:r>
              <a:rPr lang="en-US" dirty="0"/>
              <a:t>true echo is a single reflection of the sound source.</a:t>
            </a:r>
          </a:p>
        </p:txBody>
      </p:sp>
    </p:spTree>
    <p:extLst>
      <p:ext uri="{BB962C8B-B14F-4D97-AF65-F5344CB8AC3E}">
        <p14:creationId xmlns:p14="http://schemas.microsoft.com/office/powerpoint/2010/main" val="3501235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Audio Effects</a:t>
            </a:r>
            <a:endParaRPr lang="en-US" dirty="0"/>
          </a:p>
        </p:txBody>
      </p:sp>
      <p:sp>
        <p:nvSpPr>
          <p:cNvPr id="3" name="Content Placeholder 2"/>
          <p:cNvSpPr>
            <a:spLocks noGrp="1"/>
          </p:cNvSpPr>
          <p:nvPr>
            <p:ph idx="1"/>
          </p:nvPr>
        </p:nvSpPr>
        <p:spPr/>
        <p:txBody>
          <a:bodyPr>
            <a:normAutofit fontScale="55000" lnSpcReduction="20000"/>
          </a:bodyPr>
          <a:lstStyle/>
          <a:p>
            <a:pPr marL="0" indent="0">
              <a:buNone/>
            </a:pPr>
            <a:r>
              <a:rPr lang="en-US" b="1" dirty="0" smtClean="0"/>
              <a:t>Distortion</a:t>
            </a:r>
          </a:p>
          <a:p>
            <a:pPr marL="0" indent="0">
              <a:buNone/>
            </a:pPr>
            <a:r>
              <a:rPr lang="en-US" b="1" dirty="0" smtClean="0"/>
              <a:t>Overdrive</a:t>
            </a:r>
          </a:p>
          <a:p>
            <a:pPr marL="0" indent="0">
              <a:buNone/>
            </a:pPr>
            <a:r>
              <a:rPr lang="en-US" b="1" dirty="0" smtClean="0"/>
              <a:t>Pitch Shift</a:t>
            </a:r>
          </a:p>
          <a:p>
            <a:pPr marL="0" indent="0">
              <a:buNone/>
            </a:pPr>
            <a:r>
              <a:rPr lang="en-US" b="1" dirty="0" smtClean="0"/>
              <a:t>Time Stretch</a:t>
            </a:r>
          </a:p>
          <a:p>
            <a:pPr marL="0" indent="0">
              <a:buNone/>
            </a:pPr>
            <a:r>
              <a:rPr lang="en-US" b="1" dirty="0" smtClean="0"/>
              <a:t>Resonators</a:t>
            </a:r>
          </a:p>
          <a:p>
            <a:pPr marL="0" indent="0">
              <a:buNone/>
            </a:pPr>
            <a:r>
              <a:rPr lang="en-US" b="1" dirty="0" smtClean="0"/>
              <a:t>Robotic Voice Effects</a:t>
            </a:r>
          </a:p>
          <a:p>
            <a:pPr marL="0" indent="0">
              <a:buNone/>
            </a:pPr>
            <a:endParaRPr lang="en-US" b="1" dirty="0" smtClean="0"/>
          </a:p>
          <a:p>
            <a:pPr marL="0" indent="0">
              <a:buNone/>
            </a:pPr>
            <a:endParaRPr lang="en-US" b="1" dirty="0" smtClean="0"/>
          </a:p>
          <a:p>
            <a:pPr marL="0" indent="0">
              <a:buNone/>
            </a:pPr>
            <a:r>
              <a:rPr lang="en-US" dirty="0" smtClean="0"/>
              <a:t>Distortion</a:t>
            </a:r>
            <a:r>
              <a:rPr lang="en-US" dirty="0"/>
              <a:t> is </a:t>
            </a:r>
            <a:r>
              <a:rPr lang="en-US" dirty="0" smtClean="0"/>
              <a:t>the </a:t>
            </a:r>
            <a:r>
              <a:rPr lang="en-US" dirty="0"/>
              <a:t>alteration of the waveform of an information-bearing signal, such as an audio signal representing sound </a:t>
            </a:r>
            <a:endParaRPr lang="en-US" dirty="0" smtClean="0"/>
          </a:p>
          <a:p>
            <a:pPr marL="0" indent="0">
              <a:buNone/>
            </a:pPr>
            <a:r>
              <a:rPr lang="en-US" dirty="0" smtClean="0"/>
              <a:t>Distortion </a:t>
            </a:r>
            <a:r>
              <a:rPr lang="en-US" dirty="0"/>
              <a:t>is usually unwanted, and so engineers strive to eliminate or minimize it. In some situations, however, distortion may be desirable. </a:t>
            </a:r>
            <a:endParaRPr lang="en-US" dirty="0" smtClean="0"/>
          </a:p>
          <a:p>
            <a:pPr marL="0" indent="0">
              <a:buNone/>
            </a:pPr>
            <a:r>
              <a:rPr lang="en-US" dirty="0" err="1" smtClean="0"/>
              <a:t>Eg</a:t>
            </a:r>
            <a:r>
              <a:rPr lang="en-US" dirty="0" smtClean="0"/>
              <a:t>: In</a:t>
            </a:r>
            <a:r>
              <a:rPr lang="en-US" dirty="0"/>
              <a:t> FM broadcasting and noise reduction systems like the Dolby noise </a:t>
            </a:r>
            <a:r>
              <a:rPr lang="en-US" dirty="0" smtClean="0"/>
              <a:t>reduction system</a:t>
            </a:r>
            <a:r>
              <a:rPr lang="en-US" dirty="0"/>
              <a:t>, an audio signal is deliberately distorted in ways that emphasize aspects of the signal that are subject to electrical noise, then it is symmetrically "undistorted" after passing through a noisy communication channel, reducing the noise in the signal. Distortion is also used as a musical effect, particularly with electric guitars.</a:t>
            </a:r>
          </a:p>
          <a:p>
            <a:pPr marL="0" indent="0">
              <a:buNone/>
            </a:pPr>
            <a:endParaRPr lang="en-US" dirty="0"/>
          </a:p>
        </p:txBody>
      </p:sp>
    </p:spTree>
    <p:extLst>
      <p:ext uri="{BB962C8B-B14F-4D97-AF65-F5344CB8AC3E}">
        <p14:creationId xmlns:p14="http://schemas.microsoft.com/office/powerpoint/2010/main" val="40702451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 Drive</a:t>
            </a:r>
            <a:endParaRPr lang="en-US" dirty="0"/>
          </a:p>
        </p:txBody>
      </p:sp>
      <p:sp>
        <p:nvSpPr>
          <p:cNvPr id="3" name="Content Placeholder 2"/>
          <p:cNvSpPr>
            <a:spLocks noGrp="1"/>
          </p:cNvSpPr>
          <p:nvPr>
            <p:ph idx="1"/>
          </p:nvPr>
        </p:nvSpPr>
        <p:spPr/>
        <p:txBody>
          <a:bodyPr/>
          <a:lstStyle/>
          <a:p>
            <a:pPr marL="0" indent="0">
              <a:buNone/>
            </a:pPr>
            <a:r>
              <a:rPr lang="en-US" dirty="0"/>
              <a:t>O</a:t>
            </a:r>
            <a:r>
              <a:rPr lang="en-US" dirty="0" smtClean="0"/>
              <a:t>verdrive</a:t>
            </a:r>
            <a:r>
              <a:rPr lang="en-US" dirty="0"/>
              <a:t> </a:t>
            </a:r>
            <a:r>
              <a:rPr lang="en-US" dirty="0" smtClean="0"/>
              <a:t>is the form of </a:t>
            </a:r>
            <a:r>
              <a:rPr lang="en-US" dirty="0"/>
              <a:t>audio signal processing used to alter the sound of amplified electric musical instruments, usually by increasing their gain, producing a "fuzzy", "growling", or "gritty" tone.</a:t>
            </a:r>
          </a:p>
        </p:txBody>
      </p:sp>
    </p:spTree>
    <p:extLst>
      <p:ext uri="{BB962C8B-B14F-4D97-AF65-F5344CB8AC3E}">
        <p14:creationId xmlns:p14="http://schemas.microsoft.com/office/powerpoint/2010/main" val="36930530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Pitch Shift</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a:t>Pitch shifting is a sound </a:t>
            </a:r>
            <a:r>
              <a:rPr lang="en-US" dirty="0" smtClean="0"/>
              <a:t>technique </a:t>
            </a:r>
            <a:r>
              <a:rPr lang="en-US" dirty="0"/>
              <a:t>in which the original pitch of a sound is raised or lowered. Effects units that raise or lower pitch by a pre-designated musical interval (transposition) are called pitch shifters or </a:t>
            </a:r>
            <a:r>
              <a:rPr lang="en-US" dirty="0" smtClean="0"/>
              <a:t>pitch</a:t>
            </a:r>
            <a:r>
              <a:rPr lang="en-US" dirty="0"/>
              <a:t> benders</a:t>
            </a:r>
            <a:r>
              <a:rPr lang="en-US" dirty="0" smtClean="0"/>
              <a:t>.</a:t>
            </a:r>
          </a:p>
          <a:p>
            <a:pPr marL="0" indent="0">
              <a:buNone/>
            </a:pPr>
            <a:r>
              <a:rPr lang="en-US" dirty="0"/>
              <a:t>A harmonizer is a type of pitch shifter that combines the "shifted" pitch with the original pitch to create a two or more note harmony</a:t>
            </a:r>
            <a:r>
              <a:rPr lang="en-US" dirty="0" smtClean="0"/>
              <a:t>.</a:t>
            </a:r>
          </a:p>
          <a:p>
            <a:pPr marL="0" indent="0">
              <a:buNone/>
            </a:pPr>
            <a:r>
              <a:rPr lang="en-US" dirty="0"/>
              <a:t>Pitch scaling is the process of changing the pitch without affecting the speed. </a:t>
            </a:r>
          </a:p>
          <a:p>
            <a:pPr marL="0" indent="0">
              <a:buNone/>
            </a:pPr>
            <a:endParaRPr lang="en-US" dirty="0"/>
          </a:p>
        </p:txBody>
      </p:sp>
    </p:spTree>
    <p:extLst>
      <p:ext uri="{BB962C8B-B14F-4D97-AF65-F5344CB8AC3E}">
        <p14:creationId xmlns:p14="http://schemas.microsoft.com/office/powerpoint/2010/main" val="1818141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Film Sound </a:t>
            </a:r>
            <a:endParaRPr lang="en-US" dirty="0"/>
          </a:p>
        </p:txBody>
      </p:sp>
      <p:sp>
        <p:nvSpPr>
          <p:cNvPr id="3" name="Subtitle 2"/>
          <p:cNvSpPr>
            <a:spLocks noGrp="1"/>
          </p:cNvSpPr>
          <p:nvPr>
            <p:ph type="subTitle" idx="1"/>
          </p:nvPr>
        </p:nvSpPr>
        <p:spPr>
          <a:xfrm>
            <a:off x="990600" y="3886200"/>
            <a:ext cx="7086600" cy="762000"/>
          </a:xfrm>
        </p:spPr>
        <p:txBody>
          <a:bodyPr/>
          <a:lstStyle/>
          <a:p>
            <a:r>
              <a:rPr lang="en-US" dirty="0" smtClean="0"/>
              <a:t>Signal Processors</a:t>
            </a:r>
            <a:endParaRPr lang="en-US" dirty="0"/>
          </a:p>
        </p:txBody>
      </p:sp>
    </p:spTree>
    <p:extLst>
      <p:ext uri="{BB962C8B-B14F-4D97-AF65-F5344CB8AC3E}">
        <p14:creationId xmlns:p14="http://schemas.microsoft.com/office/powerpoint/2010/main" val="24738708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 Stretch</a:t>
            </a:r>
            <a:endParaRPr lang="en-US" dirty="0"/>
          </a:p>
        </p:txBody>
      </p:sp>
      <p:sp>
        <p:nvSpPr>
          <p:cNvPr id="3" name="Content Placeholder 2"/>
          <p:cNvSpPr>
            <a:spLocks noGrp="1"/>
          </p:cNvSpPr>
          <p:nvPr>
            <p:ph idx="1"/>
          </p:nvPr>
        </p:nvSpPr>
        <p:spPr/>
        <p:txBody>
          <a:bodyPr>
            <a:normAutofit/>
          </a:bodyPr>
          <a:lstStyle/>
          <a:p>
            <a:pPr marL="0" indent="0">
              <a:buNone/>
            </a:pPr>
            <a:r>
              <a:rPr lang="en-US" b="1" dirty="0"/>
              <a:t>Time stretching</a:t>
            </a:r>
            <a:r>
              <a:rPr lang="en-US" dirty="0"/>
              <a:t> is the process of changing the speed or duration of an audio </a:t>
            </a:r>
            <a:r>
              <a:rPr lang="en-US" dirty="0" smtClean="0"/>
              <a:t>signal</a:t>
            </a:r>
            <a:r>
              <a:rPr lang="en-US" dirty="0"/>
              <a:t> </a:t>
            </a:r>
            <a:r>
              <a:rPr lang="en-US" dirty="0" smtClean="0"/>
              <a:t>without </a:t>
            </a:r>
            <a:r>
              <a:rPr lang="en-US" dirty="0"/>
              <a:t>affecting its pitch</a:t>
            </a:r>
            <a:r>
              <a:rPr lang="en-US" dirty="0" smtClean="0"/>
              <a:t>.</a:t>
            </a:r>
          </a:p>
        </p:txBody>
      </p:sp>
    </p:spTree>
    <p:extLst>
      <p:ext uri="{BB962C8B-B14F-4D97-AF65-F5344CB8AC3E}">
        <p14:creationId xmlns:p14="http://schemas.microsoft.com/office/powerpoint/2010/main" val="41218000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Resonators</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a:t> </a:t>
            </a:r>
            <a:r>
              <a:rPr lang="en-US" dirty="0" smtClean="0"/>
              <a:t>Emphasize </a:t>
            </a:r>
            <a:r>
              <a:rPr lang="en-US" dirty="0"/>
              <a:t>harmonic frequency content on specified frequencies. These may be created from parametric EQs or from delay-based comb-filters</a:t>
            </a:r>
            <a:r>
              <a:rPr lang="en-US" dirty="0" smtClean="0"/>
              <a:t>.</a:t>
            </a:r>
          </a:p>
          <a:p>
            <a:pPr marL="0" indent="0">
              <a:buNone/>
            </a:pPr>
            <a:r>
              <a:rPr lang="en-US" dirty="0"/>
              <a:t>A resonator is a device or system that exhibits resonance or resonant behavior, </a:t>
            </a:r>
            <a:r>
              <a:rPr lang="en-US" dirty="0" err="1" smtClean="0"/>
              <a:t>ie</a:t>
            </a:r>
            <a:r>
              <a:rPr lang="en-US" dirty="0" smtClean="0"/>
              <a:t> </a:t>
            </a:r>
            <a:r>
              <a:rPr lang="en-US" dirty="0"/>
              <a:t>it naturally oscillates at some frequencies, called its resonant frequencies, with greater </a:t>
            </a:r>
            <a:r>
              <a:rPr lang="en-US" dirty="0" err="1" smtClean="0"/>
              <a:t>amplitud</a:t>
            </a:r>
            <a:r>
              <a:rPr lang="en-US" dirty="0"/>
              <a:t> than at others. The oscillations in a resonator can be either electromagnetic or mechanical (including acoustic). Resonators are used to either generate waves of specific frequencies or to select specific frequencies from a signal. </a:t>
            </a:r>
          </a:p>
        </p:txBody>
      </p:sp>
    </p:spTree>
    <p:extLst>
      <p:ext uri="{BB962C8B-B14F-4D97-AF65-F5344CB8AC3E}">
        <p14:creationId xmlns:p14="http://schemas.microsoft.com/office/powerpoint/2010/main" val="2420509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Robotic Voice </a:t>
            </a:r>
            <a:r>
              <a:rPr lang="en-US" b="1" dirty="0" smtClean="0"/>
              <a:t>Effects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a:t>The vocoder was originally designed to aid in the transmission of voices over telephony systems. In musical applications the original sounds, either from vocals or from other sources such as instruments, are used and fed into a system of filters and noise generators. The input is fed through band-pass filters to separate the tonal characteristics which then trigger noise generators. The sounds generated are mixed back with some of the original sound and this gives the effect.</a:t>
            </a:r>
          </a:p>
        </p:txBody>
      </p:sp>
    </p:spTree>
    <p:extLst>
      <p:ext uri="{BB962C8B-B14F-4D97-AF65-F5344CB8AC3E}">
        <p14:creationId xmlns:p14="http://schemas.microsoft.com/office/powerpoint/2010/main" val="1897618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Signal Processing</a:t>
            </a:r>
            <a:endParaRPr lang="en-US" dirty="0"/>
          </a:p>
        </p:txBody>
      </p:sp>
      <p:sp>
        <p:nvSpPr>
          <p:cNvPr id="3" name="Content Placeholder 2"/>
          <p:cNvSpPr>
            <a:spLocks noGrp="1"/>
          </p:cNvSpPr>
          <p:nvPr>
            <p:ph idx="1"/>
          </p:nvPr>
        </p:nvSpPr>
        <p:spPr/>
        <p:txBody>
          <a:bodyPr/>
          <a:lstStyle/>
          <a:p>
            <a:pPr marL="0" indent="0">
              <a:buNone/>
            </a:pPr>
            <a:r>
              <a:rPr lang="en-US" dirty="0"/>
              <a:t>S</a:t>
            </a:r>
            <a:r>
              <a:rPr lang="en-US" dirty="0" smtClean="0"/>
              <a:t>ignal processing </a:t>
            </a:r>
            <a:r>
              <a:rPr lang="en-US" dirty="0"/>
              <a:t>is concerned with the electronic manipulation of audio signals</a:t>
            </a:r>
            <a:r>
              <a:rPr lang="en-US" dirty="0" smtClean="0"/>
              <a:t>.</a:t>
            </a:r>
          </a:p>
          <a:p>
            <a:pPr marL="0" indent="0">
              <a:buNone/>
            </a:pPr>
            <a:endParaRPr lang="en-US" dirty="0"/>
          </a:p>
          <a:p>
            <a:pPr marL="0" indent="0">
              <a:buNone/>
            </a:pPr>
            <a:r>
              <a:rPr lang="en-US" dirty="0"/>
              <a:t>Analog processors operate directly on the electrical signal, while digital processors operate mathematically on the digital representation of that signal.</a:t>
            </a:r>
          </a:p>
        </p:txBody>
      </p:sp>
    </p:spTree>
    <p:extLst>
      <p:ext uri="{BB962C8B-B14F-4D97-AF65-F5344CB8AC3E}">
        <p14:creationId xmlns:p14="http://schemas.microsoft.com/office/powerpoint/2010/main" val="54471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of Processing</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Analog: The Audio Signal in the form of Electrical voltage or Current is physically altered. Analog is the continuous mathematical representation of Sound pressure levels to Voltage/Current</a:t>
            </a:r>
          </a:p>
          <a:p>
            <a:r>
              <a:rPr lang="en-US" dirty="0" smtClean="0"/>
              <a:t>Digital: </a:t>
            </a:r>
            <a:r>
              <a:rPr lang="en-US" dirty="0"/>
              <a:t>A digital representation expresses the audio waveform as a sequence of symbols, usually binary numbers. This permits signal processing using digital circuits such as digital </a:t>
            </a:r>
            <a:r>
              <a:rPr lang="en-US" dirty="0" smtClean="0"/>
              <a:t>signal processors</a:t>
            </a:r>
            <a:r>
              <a:rPr lang="en-US" dirty="0"/>
              <a:t>, </a:t>
            </a:r>
            <a:r>
              <a:rPr lang="en-US" dirty="0" smtClean="0"/>
              <a:t>microprocessors</a:t>
            </a:r>
            <a:r>
              <a:rPr lang="en-US" dirty="0"/>
              <a:t> </a:t>
            </a:r>
            <a:r>
              <a:rPr lang="en-US" dirty="0" smtClean="0"/>
              <a:t> and </a:t>
            </a:r>
            <a:r>
              <a:rPr lang="en-US" dirty="0"/>
              <a:t>general-purpose computers. </a:t>
            </a:r>
            <a:endParaRPr lang="en-US" dirty="0" smtClean="0"/>
          </a:p>
          <a:p>
            <a:pPr marL="0" indent="0">
              <a:buNone/>
            </a:pPr>
            <a:endParaRPr lang="en-US" dirty="0"/>
          </a:p>
          <a:p>
            <a:pPr marL="0" indent="0">
              <a:buNone/>
            </a:pPr>
            <a:r>
              <a:rPr lang="en-US" dirty="0" smtClean="0"/>
              <a:t>Most </a:t>
            </a:r>
            <a:r>
              <a:rPr lang="en-US" dirty="0"/>
              <a:t>modern audio systems use a digital approach as the techniques of digital signal processing </a:t>
            </a:r>
            <a:r>
              <a:rPr lang="en-US" dirty="0" smtClean="0"/>
              <a:t>and are </a:t>
            </a:r>
            <a:r>
              <a:rPr lang="en-US" dirty="0"/>
              <a:t>much more powerful and efficient than analog domain signal processing.</a:t>
            </a:r>
          </a:p>
        </p:txBody>
      </p:sp>
    </p:spTree>
    <p:extLst>
      <p:ext uri="{BB962C8B-B14F-4D97-AF65-F5344CB8AC3E}">
        <p14:creationId xmlns:p14="http://schemas.microsoft.com/office/powerpoint/2010/main" val="981793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is Signal Processed?</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Equalizer</a:t>
            </a:r>
          </a:p>
          <a:p>
            <a:r>
              <a:rPr lang="en-US" dirty="0" smtClean="0"/>
              <a:t>Compressor</a:t>
            </a:r>
          </a:p>
          <a:p>
            <a:r>
              <a:rPr lang="en-US" dirty="0" smtClean="0"/>
              <a:t>Limiter</a:t>
            </a:r>
          </a:p>
          <a:p>
            <a:r>
              <a:rPr lang="en-US" dirty="0" smtClean="0"/>
              <a:t>Gate</a:t>
            </a:r>
          </a:p>
          <a:p>
            <a:r>
              <a:rPr lang="en-US" dirty="0" smtClean="0"/>
              <a:t>Chorus</a:t>
            </a:r>
          </a:p>
          <a:p>
            <a:r>
              <a:rPr lang="en-US" dirty="0" smtClean="0"/>
              <a:t>Phaser</a:t>
            </a:r>
          </a:p>
          <a:p>
            <a:r>
              <a:rPr lang="en-US" dirty="0" smtClean="0"/>
              <a:t>Flanger</a:t>
            </a:r>
          </a:p>
          <a:p>
            <a:r>
              <a:rPr lang="en-US" dirty="0"/>
              <a:t>Reverb</a:t>
            </a:r>
          </a:p>
          <a:p>
            <a:r>
              <a:rPr lang="en-US" dirty="0"/>
              <a:t>Delay</a:t>
            </a:r>
          </a:p>
          <a:p>
            <a:r>
              <a:rPr lang="en-US" dirty="0" smtClean="0"/>
              <a:t>Echo</a:t>
            </a:r>
            <a:endParaRPr lang="en-US" dirty="0"/>
          </a:p>
        </p:txBody>
      </p:sp>
    </p:spTree>
    <p:extLst>
      <p:ext uri="{BB962C8B-B14F-4D97-AF65-F5344CB8AC3E}">
        <p14:creationId xmlns:p14="http://schemas.microsoft.com/office/powerpoint/2010/main" val="3612601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Equalizer</a:t>
            </a:r>
            <a:endParaRPr lang="en-US" dirty="0"/>
          </a:p>
        </p:txBody>
      </p:sp>
      <p:sp>
        <p:nvSpPr>
          <p:cNvPr id="3" name="Content Placeholder 2"/>
          <p:cNvSpPr>
            <a:spLocks noGrp="1"/>
          </p:cNvSpPr>
          <p:nvPr>
            <p:ph idx="1"/>
          </p:nvPr>
        </p:nvSpPr>
        <p:spPr/>
        <p:txBody>
          <a:bodyPr/>
          <a:lstStyle/>
          <a:p>
            <a:pPr marL="0" indent="0">
              <a:buNone/>
            </a:pPr>
            <a:r>
              <a:rPr lang="en-US" dirty="0"/>
              <a:t>D</a:t>
            </a:r>
            <a:r>
              <a:rPr lang="en-US" dirty="0" smtClean="0"/>
              <a:t>ifferent </a:t>
            </a:r>
            <a:r>
              <a:rPr lang="en-US" dirty="0"/>
              <a:t>frequency bands are </a:t>
            </a:r>
            <a:r>
              <a:rPr lang="en-US" dirty="0" smtClean="0"/>
              <a:t>attenuated</a:t>
            </a:r>
            <a:r>
              <a:rPr lang="en-US" dirty="0"/>
              <a:t> </a:t>
            </a:r>
            <a:r>
              <a:rPr lang="en-US" dirty="0" smtClean="0"/>
              <a:t>or </a:t>
            </a:r>
            <a:r>
              <a:rPr lang="en-US" dirty="0"/>
              <a:t>boosted to produce desired spectral characteristics. Moderate use of equalization </a:t>
            </a:r>
            <a:r>
              <a:rPr lang="en-US" dirty="0" smtClean="0"/>
              <a:t>("</a:t>
            </a:r>
            <a:r>
              <a:rPr lang="en-US" dirty="0"/>
              <a:t>EQ") can be used to "fine-tune" the </a:t>
            </a:r>
            <a:r>
              <a:rPr lang="en-US" dirty="0" smtClean="0"/>
              <a:t>tonal </a:t>
            </a:r>
            <a:r>
              <a:rPr lang="en-US" dirty="0"/>
              <a:t>quality of a recording; extreme use of equalization, such as heavily cutting a certain frequency can create more unusual effects.</a:t>
            </a:r>
          </a:p>
        </p:txBody>
      </p:sp>
    </p:spTree>
    <p:extLst>
      <p:ext uri="{BB962C8B-B14F-4D97-AF65-F5344CB8AC3E}">
        <p14:creationId xmlns:p14="http://schemas.microsoft.com/office/powerpoint/2010/main" val="21195767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Equaliser</a:t>
            </a:r>
            <a:endParaRPr lang="en-US" dirty="0"/>
          </a:p>
        </p:txBody>
      </p:sp>
      <p:sp>
        <p:nvSpPr>
          <p:cNvPr id="3" name="Content Placeholder 2"/>
          <p:cNvSpPr>
            <a:spLocks noGrp="1"/>
          </p:cNvSpPr>
          <p:nvPr>
            <p:ph idx="1"/>
          </p:nvPr>
        </p:nvSpPr>
        <p:spPr/>
        <p:txBody>
          <a:bodyPr/>
          <a:lstStyle/>
          <a:p>
            <a:pPr marL="0" indent="0">
              <a:buNone/>
            </a:pPr>
            <a:r>
              <a:rPr lang="en-US" i="1" dirty="0"/>
              <a:t>F</a:t>
            </a:r>
            <a:r>
              <a:rPr lang="en-US" i="1" dirty="0" smtClean="0"/>
              <a:t>iltering</a:t>
            </a:r>
            <a:r>
              <a:rPr lang="en-US" dirty="0"/>
              <a:t> - Equalization is a form of filtering. In the general sense, frequency ranges can be emphasized or attenuated using low-pass, high-pass, band-pass or band-stop filters. Band-pass filtering of voice can simulate the effect of a telephone because telephones use band-pass filters</a:t>
            </a:r>
          </a:p>
        </p:txBody>
      </p:sp>
    </p:spTree>
    <p:extLst>
      <p:ext uri="{BB962C8B-B14F-4D97-AF65-F5344CB8AC3E}">
        <p14:creationId xmlns:p14="http://schemas.microsoft.com/office/powerpoint/2010/main" val="906515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Compressor</a:t>
            </a:r>
            <a:endParaRPr lang="en-US" dirty="0"/>
          </a:p>
        </p:txBody>
      </p:sp>
      <p:sp>
        <p:nvSpPr>
          <p:cNvPr id="3" name="Content Placeholder 2"/>
          <p:cNvSpPr>
            <a:spLocks noGrp="1"/>
          </p:cNvSpPr>
          <p:nvPr>
            <p:ph idx="1"/>
          </p:nvPr>
        </p:nvSpPr>
        <p:spPr/>
        <p:txBody>
          <a:bodyPr/>
          <a:lstStyle/>
          <a:p>
            <a:pPr marL="0" indent="0">
              <a:buNone/>
            </a:pPr>
            <a:r>
              <a:rPr lang="en-US" dirty="0"/>
              <a:t> </a:t>
            </a:r>
            <a:r>
              <a:rPr lang="en-US" dirty="0" smtClean="0"/>
              <a:t>The </a:t>
            </a:r>
            <a:r>
              <a:rPr lang="en-US" dirty="0"/>
              <a:t>reduction of the dynamic </a:t>
            </a:r>
            <a:r>
              <a:rPr lang="en-US" dirty="0" smtClean="0"/>
              <a:t>difference in a </a:t>
            </a:r>
            <a:r>
              <a:rPr lang="en-US" dirty="0"/>
              <a:t>sound to avoid unintentional fluctuation in the dynamics</a:t>
            </a:r>
            <a:r>
              <a:rPr lang="en-US" dirty="0" smtClean="0"/>
              <a:t>.</a:t>
            </a:r>
          </a:p>
          <a:p>
            <a:pPr marL="0" indent="0">
              <a:buNone/>
            </a:pPr>
            <a:r>
              <a:rPr lang="en-US" dirty="0" smtClean="0"/>
              <a:t>Dynamics is ”How loud” or “How Soft” </a:t>
            </a:r>
            <a:endParaRPr lang="en-US" dirty="0"/>
          </a:p>
        </p:txBody>
      </p:sp>
    </p:spTree>
    <p:extLst>
      <p:ext uri="{BB962C8B-B14F-4D97-AF65-F5344CB8AC3E}">
        <p14:creationId xmlns:p14="http://schemas.microsoft.com/office/powerpoint/2010/main" val="23546828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Limiter</a:t>
            </a:r>
            <a:endParaRPr lang="en-US" dirty="0"/>
          </a:p>
        </p:txBody>
      </p:sp>
      <p:sp>
        <p:nvSpPr>
          <p:cNvPr id="3" name="Content Placeholder 2"/>
          <p:cNvSpPr>
            <a:spLocks noGrp="1"/>
          </p:cNvSpPr>
          <p:nvPr>
            <p:ph idx="1"/>
          </p:nvPr>
        </p:nvSpPr>
        <p:spPr/>
        <p:txBody>
          <a:bodyPr/>
          <a:lstStyle/>
          <a:p>
            <a:pPr marL="0" indent="0">
              <a:buNone/>
            </a:pPr>
            <a:r>
              <a:rPr lang="en-US" dirty="0"/>
              <a:t>P</a:t>
            </a:r>
            <a:r>
              <a:rPr lang="en-US" dirty="0" smtClean="0"/>
              <a:t>rocess </a:t>
            </a:r>
            <a:r>
              <a:rPr lang="en-US" dirty="0"/>
              <a:t>by which the amplitude of a signal is prevented from exceeding a predetermined </a:t>
            </a:r>
            <a:r>
              <a:rPr lang="en-US" dirty="0" smtClean="0"/>
              <a:t>value(also called Threshold)</a:t>
            </a:r>
          </a:p>
          <a:p>
            <a:pPr marL="0" indent="0">
              <a:buNone/>
            </a:pPr>
            <a:endParaRPr lang="en-US" dirty="0"/>
          </a:p>
        </p:txBody>
      </p:sp>
    </p:spTree>
    <p:extLst>
      <p:ext uri="{BB962C8B-B14F-4D97-AF65-F5344CB8AC3E}">
        <p14:creationId xmlns:p14="http://schemas.microsoft.com/office/powerpoint/2010/main" val="16372423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469</TotalTime>
  <Words>309</Words>
  <Application>Microsoft Office PowerPoint</Application>
  <PresentationFormat>On-screen Show (4:3)</PresentationFormat>
  <Paragraphs>80</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Centre for Research in Art of Film and Television</vt:lpstr>
      <vt:lpstr>Film Sound </vt:lpstr>
      <vt:lpstr>Signal Processing</vt:lpstr>
      <vt:lpstr>Ways of Processing</vt:lpstr>
      <vt:lpstr>How is Signal Processed?</vt:lpstr>
      <vt:lpstr>Equalizer</vt:lpstr>
      <vt:lpstr>Equaliser</vt:lpstr>
      <vt:lpstr>Compressor</vt:lpstr>
      <vt:lpstr>Limiter</vt:lpstr>
      <vt:lpstr>Gate</vt:lpstr>
      <vt:lpstr>Chorus</vt:lpstr>
      <vt:lpstr>Phaser</vt:lpstr>
      <vt:lpstr>Flanger</vt:lpstr>
      <vt:lpstr>Reverb</vt:lpstr>
      <vt:lpstr>Delay</vt:lpstr>
      <vt:lpstr>Echo</vt:lpstr>
      <vt:lpstr>Audio Effects</vt:lpstr>
      <vt:lpstr>Over Drive</vt:lpstr>
      <vt:lpstr>Pitch Shift</vt:lpstr>
      <vt:lpstr>Time Stretch</vt:lpstr>
      <vt:lpstr>Resonators</vt:lpstr>
      <vt:lpstr>Robotic Voice Effects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Film Sound</dc:title>
  <dc:creator>Windows User</dc:creator>
  <cp:lastModifiedBy>Windows User</cp:lastModifiedBy>
  <cp:revision>51</cp:revision>
  <dcterms:created xsi:type="dcterms:W3CDTF">2019-02-01T19:06:35Z</dcterms:created>
  <dcterms:modified xsi:type="dcterms:W3CDTF">2019-02-09T20:30:49Z</dcterms:modified>
</cp:coreProperties>
</file>